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56" r:id="rId5"/>
    <p:sldId id="258" r:id="rId6"/>
    <p:sldId id="257" r:id="rId7"/>
    <p:sldId id="260" r:id="rId8"/>
    <p:sldId id="261" r:id="rId9"/>
    <p:sldId id="320" r:id="rId10"/>
    <p:sldId id="262" r:id="rId11"/>
    <p:sldId id="263" r:id="rId12"/>
    <p:sldId id="264" r:id="rId13"/>
    <p:sldId id="32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9/24/2021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581125" cy="5222117"/>
          </a:xfrm>
        </p:spPr>
        <p:txBody>
          <a:bodyPr anchor="ctr">
            <a:normAutofit/>
          </a:bodyPr>
          <a:lstStyle/>
          <a:p>
            <a:pPr algn="r"/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REprecsys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Reproducible Template Systems for Deploying Infrastructure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A1C0440-0419-43EC-9CD0-D56AB2FC2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19166" y="493670"/>
            <a:ext cx="2938074" cy="399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EB7B6-DA10-4B75-A7D1-7D4D01AC2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352" y="3557795"/>
            <a:ext cx="3497618" cy="2657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B2BE59-3D4C-4888-A3A6-533293FD5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102" y="4329320"/>
            <a:ext cx="4286250" cy="1885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804887-E398-479A-B370-FB26BDC10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1011" y="1919495"/>
            <a:ext cx="5880341" cy="2409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0162B4-9DC4-4142-8B6B-C0C74FA21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6176" y="1919495"/>
            <a:ext cx="3497618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ADA361-14CC-442D-8525-287239C6D5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1011" y="4329320"/>
            <a:ext cx="1676400" cy="18859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71BC18-E12A-45B6-A056-33ED2A01E1EF}"/>
              </a:ext>
            </a:extLst>
          </p:cNvPr>
          <p:cNvSpPr txBox="1"/>
          <p:nvPr/>
        </p:nvSpPr>
        <p:spPr>
          <a:xfrm>
            <a:off x="5276436" y="777180"/>
            <a:ext cx="4439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693848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8F892-6826-4DCF-8766-71D08B22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REPRECSYS 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3E652-18E1-4207-8EE2-7FD2CD13D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z="1600" dirty="0"/>
              <a:t>1. Only a small fraction of real-world ML systems is composed of the ML code, as shown by the small box in the middle. The required surrounding infrastructure is vast and complex.</a:t>
            </a:r>
          </a:p>
          <a:p>
            <a:r>
              <a:rPr lang="en-US" dirty="0"/>
              <a:t>2. Reproducibility It can be difficult as</a:t>
            </a:r>
          </a:p>
          <a:p>
            <a:r>
              <a:rPr lang="en-US" dirty="0"/>
              <a:t>well as time consuming to Productionize s research paper and it’s code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DD3B1A-AC95-410F-BB83-9B2EBD3F76C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 flipH="1">
            <a:off x="4995863" y="4218136"/>
            <a:ext cx="6510337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Hidden Technical Debt in Machine Learning Systems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9FF3ACF-F3DF-48B5-95FE-418148B04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031" y="1524000"/>
            <a:ext cx="6104282" cy="346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52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8E89-1CBE-44FB-B700-CD1C79B60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281" y="3968490"/>
            <a:ext cx="10822034" cy="819355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58D9A-4223-4C37-855B-4CE96AA3F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1676" y="5111987"/>
            <a:ext cx="10820400" cy="701969"/>
          </a:xfrm>
        </p:spPr>
        <p:txBody>
          <a:bodyPr/>
          <a:lstStyle/>
          <a:p>
            <a:r>
              <a:rPr lang="en-US" dirty="0"/>
              <a:t>Using terraform To Provision Infrastructure</a:t>
            </a:r>
          </a:p>
          <a:p>
            <a:r>
              <a:rPr lang="en-US" b="0" i="0" dirty="0">
                <a:effectLst/>
                <a:latin typeface="charter"/>
              </a:rPr>
              <a:t>terraform easily provisions infrastructure across different cloud providers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54C812D-7984-485A-945A-D1943184EE9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4" b="6244"/>
          <a:stretch>
            <a:fillRect/>
          </a:stretch>
        </p:blipFill>
        <p:spPr>
          <a:xfrm>
            <a:off x="681038" y="941388"/>
            <a:ext cx="10821987" cy="270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6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4B8B15-8A0B-4A4F-8579-8ED8ADA67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3" t="16425" r="5217" b="20773"/>
          <a:stretch/>
        </p:blipFill>
        <p:spPr>
          <a:xfrm>
            <a:off x="609600" y="424068"/>
            <a:ext cx="10972800" cy="43069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5549D9-223C-48EB-B2E7-0180F8D9714C}"/>
              </a:ext>
            </a:extLst>
          </p:cNvPr>
          <p:cNvSpPr txBox="1"/>
          <p:nvPr/>
        </p:nvSpPr>
        <p:spPr>
          <a:xfrm>
            <a:off x="728870" y="5075583"/>
            <a:ext cx="919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It even faster with REPRECSYS templates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D23AC-9572-4EA8-BF59-5B1C58E23288}"/>
              </a:ext>
            </a:extLst>
          </p:cNvPr>
          <p:cNvSpPr txBox="1"/>
          <p:nvPr/>
        </p:nvSpPr>
        <p:spPr>
          <a:xfrm>
            <a:off x="10549719" y="4084694"/>
            <a:ext cx="17696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: </a:t>
            </a:r>
            <a:r>
              <a:rPr lang="en-US" dirty="0" err="1">
                <a:solidFill>
                  <a:schemeClr val="bg1"/>
                </a:solidFill>
              </a:rPr>
              <a:t>arrikto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536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utomation1280-12.5-2vbr (1)">
            <a:hlinkClick r:id="" action="ppaction://media"/>
            <a:extLst>
              <a:ext uri="{FF2B5EF4-FFF2-40B4-BE49-F238E27FC236}">
                <a16:creationId xmlns:a16="http://schemas.microsoft.com/office/drawing/2014/main" id="{477D86FD-0C58-4FA2-A928-6736C09EF8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60174"/>
            <a:ext cx="12315472" cy="57978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57B9C3-2820-4A51-9D3A-FE8B2FC35065}"/>
              </a:ext>
            </a:extLst>
          </p:cNvPr>
          <p:cNvSpPr txBox="1"/>
          <p:nvPr/>
        </p:nvSpPr>
        <p:spPr>
          <a:xfrm>
            <a:off x="9780105" y="1060174"/>
            <a:ext cx="3604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: arrikto.com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680BF1-27FC-4CCB-A19A-E8D8C47266E0}"/>
              </a:ext>
            </a:extLst>
          </p:cNvPr>
          <p:cNvSpPr txBox="1"/>
          <p:nvPr/>
        </p:nvSpPr>
        <p:spPr>
          <a:xfrm>
            <a:off x="304800" y="172278"/>
            <a:ext cx="11675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Deploy Kubeflow with terraform ,Pipeline your ml code with KFP</a:t>
            </a:r>
          </a:p>
        </p:txBody>
      </p:sp>
    </p:spTree>
    <p:extLst>
      <p:ext uri="{BB962C8B-B14F-4D97-AF65-F5344CB8AC3E}">
        <p14:creationId xmlns:p14="http://schemas.microsoft.com/office/powerpoint/2010/main" val="2909305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roducing Amazon SageMaker Components for Kubeflow Pipelines | AWS  Machine Learning Blog">
            <a:extLst>
              <a:ext uri="{FF2B5EF4-FFF2-40B4-BE49-F238E27FC236}">
                <a16:creationId xmlns:a16="http://schemas.microsoft.com/office/drawing/2014/main" id="{F2C8D121-2554-42E4-97ED-C11C7ADCE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274"/>
            <a:ext cx="12191999" cy="6878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569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CD188B-F8CD-4FAA-8A80-AA1D821AF8E7}"/>
              </a:ext>
            </a:extLst>
          </p:cNvPr>
          <p:cNvSpPr txBox="1"/>
          <p:nvPr/>
        </p:nvSpPr>
        <p:spPr>
          <a:xfrm>
            <a:off x="437322" y="212035"/>
            <a:ext cx="1131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deployment and Inference with </a:t>
            </a:r>
            <a:r>
              <a:rPr lang="en-US" dirty="0" err="1"/>
              <a:t>KServe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C5B4A-598B-4027-BADC-E421E05C8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1367"/>
            <a:ext cx="5870713" cy="42533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EAF09B-4BD8-4B2F-BA34-ACE4B0174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762"/>
          <a:stretch/>
        </p:blipFill>
        <p:spPr>
          <a:xfrm>
            <a:off x="5968031" y="114842"/>
            <a:ext cx="2213111" cy="33141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109C9E-834B-4ABA-A55D-291A7FD4E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383" y="581367"/>
            <a:ext cx="3326295" cy="46867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D5F101-A31F-4874-BF90-8D44B57062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78"/>
          <a:stretch/>
        </p:blipFill>
        <p:spPr>
          <a:xfrm>
            <a:off x="6005511" y="3426647"/>
            <a:ext cx="2138150" cy="331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04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erlin-Kubeflow Architecture">
            <a:extLst>
              <a:ext uri="{FF2B5EF4-FFF2-40B4-BE49-F238E27FC236}">
                <a16:creationId xmlns:a16="http://schemas.microsoft.com/office/drawing/2014/main" id="{C9888D54-1969-484A-8C11-8399B86D7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1037"/>
            <a:ext cx="12192000" cy="617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20EDAF-2B65-41DE-ABA8-C7B43330AE66}"/>
              </a:ext>
            </a:extLst>
          </p:cNvPr>
          <p:cNvSpPr txBox="1"/>
          <p:nvPr/>
        </p:nvSpPr>
        <p:spPr>
          <a:xfrm>
            <a:off x="490330" y="0"/>
            <a:ext cx="10787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End to End recommender systems like NVIDIA-MERLIN on KFP (I will also make one Kubeflow components and </a:t>
            </a:r>
            <a:r>
              <a:rPr lang="en-US" dirty="0" err="1"/>
              <a:t>kserve</a:t>
            </a:r>
            <a:r>
              <a:rPr lang="en-US" dirty="0"/>
              <a:t>) source : https://github.com/NVIDIA-Merlin/gcp-ml-ops</a:t>
            </a:r>
          </a:p>
        </p:txBody>
      </p:sp>
    </p:spTree>
    <p:extLst>
      <p:ext uri="{BB962C8B-B14F-4D97-AF65-F5344CB8AC3E}">
        <p14:creationId xmlns:p14="http://schemas.microsoft.com/office/powerpoint/2010/main" val="3243411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7D735-C141-4508-B75A-583A94B5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IAT recommendation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B6678-4496-4609-A86E-90219F6B77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can get recommended templates that satisfies their demands</a:t>
            </a:r>
          </a:p>
          <a:p>
            <a:r>
              <a:rPr lang="en-US" dirty="0"/>
              <a:t>It takes in various inputs to Suggest user the most relevant IAT templates</a:t>
            </a:r>
          </a:p>
        </p:txBody>
      </p:sp>
    </p:spTree>
    <p:extLst>
      <p:ext uri="{BB962C8B-B14F-4D97-AF65-F5344CB8AC3E}">
        <p14:creationId xmlns:p14="http://schemas.microsoft.com/office/powerpoint/2010/main" val="379810091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{BCD95046-8C2D-48C7-B7D2-064956E8C9AB}tf67670762_win32</Template>
  <TotalTime>158</TotalTime>
  <Words>183</Words>
  <Application>Microsoft Office PowerPoint</Application>
  <PresentationFormat>Widescreen</PresentationFormat>
  <Paragraphs>23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charter</vt:lpstr>
      <vt:lpstr>Vapor Trail</vt:lpstr>
      <vt:lpstr>    REprecsys</vt:lpstr>
      <vt:lpstr>Why REPRECSYS ?</vt:lpstr>
      <vt:lpstr>Infrastructure As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IAT recommendation system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REprecsys</dc:title>
  <dc:creator>v p</dc:creator>
  <cp:lastModifiedBy>v p</cp:lastModifiedBy>
  <cp:revision>3</cp:revision>
  <dcterms:created xsi:type="dcterms:W3CDTF">2021-09-23T10:58:55Z</dcterms:created>
  <dcterms:modified xsi:type="dcterms:W3CDTF">2021-09-24T13:38:59Z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